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1419B5-1F0D-4941-A4AB-151F521CF47F}">
  <a:tblStyle styleId="{901419B5-1F0D-4941-A4AB-151F521CF4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1d4aab29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1d4aab2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a433ade0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9a433ade0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67a31534e_2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a67a31534e_2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473ac1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a473ac1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a433ade0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a433ade0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c26813c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c26813c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1d4aab29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b1d4aab29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a433ade0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9a433ade0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c26813ca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ac26813c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b219e44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b219e44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473ac1c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473ac1c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c26813ca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c26813ca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b219e445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b219e445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b219e445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ab219e445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b219e445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ab219e445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b1d4aab29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b1d4aab29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473ac1c4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a473ac1c4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b1d4aab2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b1d4aab2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acb4bc74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acb4bc74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a433ade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a433ade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4d83d329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4d83d32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4d83d32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4d83d32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1d4aab2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1d4aab2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a4d83d329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a4d83d32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473ac1c4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473ac1c4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a433ade0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9a433ade0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www.researchgate.net/figure/Calculation-of-Precision-Recall-and-Accuracy-in-the-confusion-matrix_fig3_336402347" TargetMode="External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8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8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hyperlink" Target="https://www.researchgate.net/figure/Calculation-of-Precision-Recall-and-Accuracy-in-the-confusion-matrix_fig3_336402347" TargetMode="External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Feed and Bunk Analysis using Computer Vision</a:t>
            </a:r>
            <a:endParaRPr b="1" sz="27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Jean Niwenshuti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David Fernández Expósito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 Vu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61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analysis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595850"/>
            <a:ext cx="48567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Prediction &gt; 95% means there is feed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Test Data set: </a:t>
            </a:r>
            <a:r>
              <a:rPr b="1" lang="en" sz="1400">
                <a:solidFill>
                  <a:schemeClr val="dk1"/>
                </a:solidFill>
              </a:rPr>
              <a:t>72 images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F1 score =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chemeClr val="dk1"/>
                </a:solidFill>
              </a:rPr>
              <a:t>0.9043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Precision = </a:t>
            </a:r>
            <a:r>
              <a:rPr b="1" lang="en" sz="1400">
                <a:solidFill>
                  <a:schemeClr val="dk1"/>
                </a:solidFill>
              </a:rPr>
              <a:t>1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Accuracy</a:t>
            </a:r>
            <a:r>
              <a:rPr lang="en" sz="1400">
                <a:solidFill>
                  <a:schemeClr val="dk1"/>
                </a:solidFill>
              </a:rPr>
              <a:t> =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r>
              <a:rPr b="1" lang="en" sz="1400">
                <a:solidFill>
                  <a:schemeClr val="dk1"/>
                </a:solidFill>
              </a:rPr>
              <a:t>0.8472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Recall = </a:t>
            </a:r>
            <a:r>
              <a:rPr b="1" lang="en" sz="1400">
                <a:solidFill>
                  <a:schemeClr val="dk1"/>
                </a:solidFill>
              </a:rPr>
              <a:t>0.8254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775" y="306375"/>
            <a:ext cx="2198525" cy="39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571950" y="4494600"/>
            <a:ext cx="80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Source: </a:t>
            </a:r>
            <a:r>
              <a:rPr lang="en" sz="7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https://www.researchgate.net/figure/Calculation-of-Precision-Recall-and-Accuracy-in-the-confusion-matrix_fig3_336402347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602" y="2836875"/>
            <a:ext cx="3208376" cy="14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1955850"/>
            <a:ext cx="85206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/>
              <a:t>Locate the feed using texture segmentation</a:t>
            </a:r>
            <a:endParaRPr b="1"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segmentation algorithm 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825846" y="1329175"/>
            <a:ext cx="7678200" cy="25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24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36" name="Google Shape;136;p24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Compute entropy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24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" name="Google Shape;138;p24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139" name="Google Shape;139;p24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Threshold entropy matrix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24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1" name="Google Shape;141;p24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142" name="Google Shape;142;p24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Eliminate unwanted points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24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" name="Google Shape;144;p24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145" name="Google Shape;145;p24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Fill remaining holes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24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" name="Google Shape;147;p24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148" name="Google Shape;148;p24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Smooth the edges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24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0" y="2362950"/>
            <a:ext cx="1830524" cy="136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813" y="2362963"/>
            <a:ext cx="1830524" cy="136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6325" y="2362971"/>
            <a:ext cx="1830502" cy="136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6825" y="2362971"/>
            <a:ext cx="1830502" cy="1360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7325" y="2362975"/>
            <a:ext cx="1686102" cy="136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segmentation app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We created a simple app that used the </a:t>
            </a:r>
            <a:r>
              <a:rPr lang="en">
                <a:solidFill>
                  <a:schemeClr val="dk1"/>
                </a:solidFill>
              </a:rPr>
              <a:t>texture</a:t>
            </a:r>
            <a:r>
              <a:rPr lang="en">
                <a:solidFill>
                  <a:schemeClr val="dk1"/>
                </a:solidFill>
              </a:rPr>
              <a:t> segmentation algorithm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550"/>
            <a:ext cx="4246273" cy="350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100" y="2304301"/>
            <a:ext cx="5057050" cy="26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output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925" y="1345025"/>
            <a:ext cx="3954350" cy="147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925" y="3148950"/>
            <a:ext cx="3954350" cy="14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6269" y="2365600"/>
            <a:ext cx="3954350" cy="147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1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segmentation analysis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187875" y="1167775"/>
            <a:ext cx="52362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We used Intersection over Union (IoU) metric.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Mean IoU = .8635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Low score with almost empty bunk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550" y="3227975"/>
            <a:ext cx="5525900" cy="9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733" y="263700"/>
            <a:ext cx="1100534" cy="108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733" y="1710449"/>
            <a:ext cx="1100534" cy="108358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>
            <a:off x="5991450" y="1558792"/>
            <a:ext cx="1427100" cy="69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7458550" y="1476745"/>
            <a:ext cx="306300" cy="233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2" name="Google Shape;182;p27"/>
          <p:cNvSpPr txBox="1"/>
          <p:nvPr/>
        </p:nvSpPr>
        <p:spPr>
          <a:xfrm>
            <a:off x="7804875" y="1347300"/>
            <a:ext cx="71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IoU</a:t>
            </a:r>
            <a:endParaRPr b="1" sz="2000"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6">
            <a:alphaModFix/>
          </a:blip>
          <a:srcRect b="0" l="0" r="0" t="6156"/>
          <a:stretch/>
        </p:blipFill>
        <p:spPr>
          <a:xfrm>
            <a:off x="599025" y="2610350"/>
            <a:ext cx="2622538" cy="1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segmentation analysis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52025" y="1152475"/>
            <a:ext cx="41493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High performance with full bunk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Low Performance with low to empty bunk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099" y="2935775"/>
            <a:ext cx="4371351" cy="163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25" y="2361227"/>
            <a:ext cx="1612949" cy="130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0877" y="2361225"/>
            <a:ext cx="1612949" cy="130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928" y="3663643"/>
            <a:ext cx="1612949" cy="130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0876" y="3663658"/>
            <a:ext cx="1612949" cy="1300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Note! 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Texture</a:t>
            </a:r>
            <a:r>
              <a:rPr lang="en">
                <a:solidFill>
                  <a:schemeClr val="dk1"/>
                </a:solidFill>
              </a:rPr>
              <a:t> segmentation can be used to detect if the is feed in the bunk or not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02" y="1874349"/>
            <a:ext cx="3596775" cy="269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1955850"/>
            <a:ext cx="85206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2360"/>
              <a:t>Detect the type of feed and corresponding bulk density value using deep learning</a:t>
            </a:r>
            <a:endParaRPr b="1" sz="236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281725" y="15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Classification dataset</a:t>
            </a:r>
            <a:endParaRPr b="1" sz="2020"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00" y="778650"/>
            <a:ext cx="2260849" cy="96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925" y="778650"/>
            <a:ext cx="2078208" cy="9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750" y="778649"/>
            <a:ext cx="2020910" cy="96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996350" y="1795225"/>
            <a:ext cx="171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1: Diet (1)</a:t>
            </a:r>
            <a:endParaRPr b="1" sz="1000"/>
          </a:p>
        </p:txBody>
      </p:sp>
      <p:sp>
        <p:nvSpPr>
          <p:cNvPr id="216" name="Google Shape;216;p31"/>
          <p:cNvSpPr txBox="1"/>
          <p:nvPr/>
        </p:nvSpPr>
        <p:spPr>
          <a:xfrm>
            <a:off x="3601225" y="1795225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2: </a:t>
            </a:r>
            <a:r>
              <a:rPr b="1" lang="en" sz="1000"/>
              <a:t>Diet (2)</a:t>
            </a:r>
            <a:endParaRPr b="1" sz="1000"/>
          </a:p>
        </p:txBody>
      </p:sp>
      <p:sp>
        <p:nvSpPr>
          <p:cNvPr id="217" name="Google Shape;217;p31"/>
          <p:cNvSpPr txBox="1"/>
          <p:nvPr/>
        </p:nvSpPr>
        <p:spPr>
          <a:xfrm>
            <a:off x="6430050" y="1795225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3: </a:t>
            </a:r>
            <a:r>
              <a:rPr b="1" lang="en" sz="1000"/>
              <a:t>Diet (3)</a:t>
            </a:r>
            <a:endParaRPr b="1" sz="1000"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2800" y="2063675"/>
            <a:ext cx="2123500" cy="1026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3475" y="2098688"/>
            <a:ext cx="2020900" cy="92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3100" y="2063675"/>
            <a:ext cx="2078198" cy="99038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914750" y="3054050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4: Diet (4)</a:t>
            </a:r>
            <a:endParaRPr b="1" sz="1000"/>
          </a:p>
        </p:txBody>
      </p:sp>
      <p:sp>
        <p:nvSpPr>
          <p:cNvPr id="222" name="Google Shape;222;p31"/>
          <p:cNvSpPr txBox="1"/>
          <p:nvPr/>
        </p:nvSpPr>
        <p:spPr>
          <a:xfrm>
            <a:off x="3643750" y="3140375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5: Diet (5)</a:t>
            </a:r>
            <a:endParaRPr b="1" sz="1000"/>
          </a:p>
        </p:txBody>
      </p:sp>
      <p:sp>
        <p:nvSpPr>
          <p:cNvPr id="223" name="Google Shape;223;p31"/>
          <p:cNvSpPr txBox="1"/>
          <p:nvPr/>
        </p:nvSpPr>
        <p:spPr>
          <a:xfrm>
            <a:off x="6430050" y="3105775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6: Diet (6)</a:t>
            </a:r>
            <a:endParaRPr b="1" sz="1000"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1600" y="3444475"/>
            <a:ext cx="2260849" cy="10653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3601225" y="4595650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Class 7: Diet (7)</a:t>
            </a:r>
            <a:endParaRPr b="1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Background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17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Feedlots are large beef cattle feeding operations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Feed bunk management is </a:t>
            </a:r>
            <a:r>
              <a:rPr lang="en" sz="1400">
                <a:solidFill>
                  <a:srgbClr val="000000"/>
                </a:solidFill>
              </a:rPr>
              <a:t>crucial</a:t>
            </a:r>
            <a:r>
              <a:rPr lang="en" sz="1400">
                <a:solidFill>
                  <a:srgbClr val="000000"/>
                </a:solidFill>
              </a:rPr>
              <a:t> for feedlot production</a:t>
            </a:r>
            <a:endParaRPr sz="1400">
              <a:solidFill>
                <a:srgbClr val="000000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000">
                <a:solidFill>
                  <a:srgbClr val="000000"/>
                </a:solidFill>
              </a:rPr>
              <a:t>Monitoring </a:t>
            </a:r>
            <a:r>
              <a:rPr lang="en" sz="1000" u="sng">
                <a:solidFill>
                  <a:srgbClr val="000000"/>
                </a:solidFill>
              </a:rPr>
              <a:t>feed intake</a:t>
            </a:r>
            <a:endParaRPr sz="1000" u="sng">
              <a:solidFill>
                <a:srgbClr val="000000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000">
                <a:solidFill>
                  <a:srgbClr val="000000"/>
                </a:solidFill>
              </a:rPr>
              <a:t>Estimating </a:t>
            </a:r>
            <a:r>
              <a:rPr lang="en" sz="1000" u="sng">
                <a:solidFill>
                  <a:srgbClr val="000000"/>
                </a:solidFill>
              </a:rPr>
              <a:t>feed conversion</a:t>
            </a:r>
            <a:endParaRPr sz="1000" u="sng">
              <a:solidFill>
                <a:srgbClr val="000000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</a:pPr>
            <a:r>
              <a:rPr lang="en" sz="1000">
                <a:solidFill>
                  <a:srgbClr val="000000"/>
                </a:solidFill>
              </a:rPr>
              <a:t>Reduce feed waste and spoilage</a:t>
            </a:r>
            <a:endParaRPr sz="10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400">
                <a:solidFill>
                  <a:srgbClr val="000000"/>
                </a:solidFill>
              </a:rPr>
              <a:t>Currently, Feed bunk management relies on skilled labor to estimate feed</a:t>
            </a:r>
            <a:r>
              <a:rPr lang="en" sz="1600">
                <a:solidFill>
                  <a:srgbClr val="000000"/>
                </a:solidFill>
              </a:rPr>
              <a:t> (</a:t>
            </a:r>
            <a:r>
              <a:rPr lang="en" sz="1600" u="sng">
                <a:solidFill>
                  <a:srgbClr val="000000"/>
                </a:solidFill>
              </a:rPr>
              <a:t>manual observation</a:t>
            </a:r>
            <a:r>
              <a:rPr lang="en" sz="1600">
                <a:solidFill>
                  <a:srgbClr val="000000"/>
                </a:solidFill>
              </a:rPr>
              <a:t>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262150" y="276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</a:t>
            </a:r>
            <a:endParaRPr b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29125" y="333810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Computer vision can be used to build an </a:t>
            </a:r>
            <a:r>
              <a:rPr lang="en" sz="1400" u="sng">
                <a:solidFill>
                  <a:schemeClr val="dk1"/>
                </a:solidFill>
              </a:rPr>
              <a:t>alternative tool</a:t>
            </a:r>
            <a:r>
              <a:rPr lang="en" sz="1400">
                <a:solidFill>
                  <a:schemeClr val="dk1"/>
                </a:solidFill>
              </a:rPr>
              <a:t> to support feedlot managers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825" y="445025"/>
            <a:ext cx="2619350" cy="14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network set-up 1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311700" y="1034675"/>
            <a:ext cx="42603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Dataset</a:t>
            </a:r>
            <a:endParaRPr b="1">
              <a:solidFill>
                <a:schemeClr val="dk1"/>
              </a:solidFill>
            </a:endParaRPr>
          </a:p>
          <a:p>
            <a:pPr indent="-2873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7</a:t>
            </a:r>
            <a:r>
              <a:rPr lang="en" sz="1000">
                <a:solidFill>
                  <a:schemeClr val="dk1"/>
                </a:solidFill>
              </a:rPr>
              <a:t> classes of images:</a:t>
            </a:r>
            <a:r>
              <a:rPr i="1" lang="en" sz="791">
                <a:solidFill>
                  <a:schemeClr val="dk1"/>
                </a:solidFill>
              </a:rPr>
              <a:t> </a:t>
            </a:r>
            <a:r>
              <a:rPr i="1" lang="en" sz="891">
                <a:solidFill>
                  <a:schemeClr val="dk1"/>
                </a:solidFill>
              </a:rPr>
              <a:t>CB Stalks : 15 MDGS Finisher, CB Stalks : 0 MDGS Finisher, CB CS: 0 MDGS Finisher, Merck High Systems, Merck Low, CB CS: 15 MDGS Finisher, and 500/600 Finisher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Image sizes: 3072x4096x3 </a:t>
            </a:r>
            <a:endParaRPr sz="1000">
              <a:solidFill>
                <a:schemeClr val="dk1"/>
              </a:solidFill>
            </a:endParaRPr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Resized to 224x224x3 before training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4476300" y="958825"/>
            <a:ext cx="39168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Training </a:t>
            </a:r>
            <a:endParaRPr b="1" sz="1800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30 images per class 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Augmentation of data 30% (rescale and rotation)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70% data to train and 30% data to validate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Validation accuracy: 66.67%</a:t>
            </a:r>
            <a:endParaRPr sz="98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025" y="2633925"/>
            <a:ext cx="2750751" cy="196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54149"/>
            <a:ext cx="6007624" cy="235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281725" y="15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/>
              <a:t>Classification dataset 2</a:t>
            </a:r>
            <a:endParaRPr b="1" sz="2020"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00" y="778650"/>
            <a:ext cx="2260849" cy="96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525" y="778650"/>
            <a:ext cx="2078208" cy="9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350" y="778649"/>
            <a:ext cx="2020910" cy="967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462950" y="1795225"/>
            <a:ext cx="171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Diet (1)</a:t>
            </a:r>
            <a:endParaRPr b="1" sz="1000"/>
          </a:p>
        </p:txBody>
      </p:sp>
      <p:sp>
        <p:nvSpPr>
          <p:cNvPr id="244" name="Google Shape;244;p33"/>
          <p:cNvSpPr txBox="1"/>
          <p:nvPr/>
        </p:nvSpPr>
        <p:spPr>
          <a:xfrm>
            <a:off x="3067825" y="1795225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Diet (2)</a:t>
            </a:r>
            <a:endParaRPr b="1" sz="1000"/>
          </a:p>
        </p:txBody>
      </p:sp>
      <p:sp>
        <p:nvSpPr>
          <p:cNvPr id="245" name="Google Shape;245;p33"/>
          <p:cNvSpPr txBox="1"/>
          <p:nvPr/>
        </p:nvSpPr>
        <p:spPr>
          <a:xfrm>
            <a:off x="5896650" y="1795225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Diet (3)</a:t>
            </a:r>
            <a:endParaRPr b="1" sz="1000"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4800" y="2063675"/>
            <a:ext cx="2123500" cy="1026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1675" y="2098688"/>
            <a:ext cx="2020900" cy="92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8100" y="3511475"/>
            <a:ext cx="2078198" cy="99038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/>
        </p:nvSpPr>
        <p:spPr>
          <a:xfrm>
            <a:off x="1676750" y="3054050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Diet (4)</a:t>
            </a:r>
            <a:endParaRPr b="1" sz="1000"/>
          </a:p>
        </p:txBody>
      </p:sp>
      <p:sp>
        <p:nvSpPr>
          <p:cNvPr id="250" name="Google Shape;250;p33"/>
          <p:cNvSpPr txBox="1"/>
          <p:nvPr/>
        </p:nvSpPr>
        <p:spPr>
          <a:xfrm>
            <a:off x="4405750" y="3140375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Diet (5)</a:t>
            </a:r>
            <a:endParaRPr b="1" sz="1000"/>
          </a:p>
        </p:txBody>
      </p:sp>
      <p:sp>
        <p:nvSpPr>
          <p:cNvPr id="251" name="Google Shape;251;p33"/>
          <p:cNvSpPr txBox="1"/>
          <p:nvPr/>
        </p:nvSpPr>
        <p:spPr>
          <a:xfrm>
            <a:off x="4525050" y="4553575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Diet (6)</a:t>
            </a:r>
            <a:endParaRPr b="1" sz="1000"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06600" y="3444475"/>
            <a:ext cx="2260849" cy="106530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/>
        </p:nvSpPr>
        <p:spPr>
          <a:xfrm>
            <a:off x="1696225" y="4595650"/>
            <a:ext cx="188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Diet (7)</a:t>
            </a:r>
            <a:endParaRPr b="1" sz="1000"/>
          </a:p>
        </p:txBody>
      </p:sp>
      <p:sp>
        <p:nvSpPr>
          <p:cNvPr id="254" name="Google Shape;254;p33"/>
          <p:cNvSpPr/>
          <p:nvPr/>
        </p:nvSpPr>
        <p:spPr>
          <a:xfrm>
            <a:off x="148600" y="710025"/>
            <a:ext cx="7975200" cy="1141200"/>
          </a:xfrm>
          <a:prstGeom prst="rect">
            <a:avLst/>
          </a:prstGeom>
          <a:noFill/>
          <a:ln cap="flat" cmpd="sng" w="9525">
            <a:solidFill>
              <a:srgbClr val="D838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1601675" y="2063675"/>
            <a:ext cx="4945500" cy="1083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/>
          <p:nvPr/>
        </p:nvSpPr>
        <p:spPr>
          <a:xfrm>
            <a:off x="1387000" y="3376700"/>
            <a:ext cx="5242500" cy="1218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8123800" y="1111275"/>
            <a:ext cx="94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Class 1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6682775" y="2434775"/>
            <a:ext cx="94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</a:rPr>
              <a:t>Class 2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6793900" y="3837313"/>
            <a:ext cx="94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Class 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network set-up 1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311700" y="1034675"/>
            <a:ext cx="42603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Dataset</a:t>
            </a:r>
            <a:endParaRPr b="1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3</a:t>
            </a:r>
            <a:r>
              <a:rPr lang="en" sz="1000">
                <a:solidFill>
                  <a:schemeClr val="dk1"/>
                </a:solidFill>
              </a:rPr>
              <a:t> classes of images:</a:t>
            </a:r>
            <a:r>
              <a:rPr i="1" lang="en" sz="791">
                <a:solidFill>
                  <a:schemeClr val="dk1"/>
                </a:solidFill>
              </a:rPr>
              <a:t> </a:t>
            </a:r>
            <a:endParaRPr i="1" sz="791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891">
                <a:solidFill>
                  <a:schemeClr val="dk1"/>
                </a:solidFill>
              </a:rPr>
              <a:t>Class 1 :</a:t>
            </a:r>
            <a:r>
              <a:rPr i="1" lang="en" sz="891">
                <a:solidFill>
                  <a:schemeClr val="dk1"/>
                </a:solidFill>
              </a:rPr>
              <a:t> </a:t>
            </a:r>
            <a:r>
              <a:rPr i="1" lang="en" sz="891">
                <a:solidFill>
                  <a:schemeClr val="dk1"/>
                </a:solidFill>
              </a:rPr>
              <a:t>CB Stalks : 15 MDGS Finisher, CB Stalks : 0 MDGS Finisher, and  CB CS: 0 MDGS Finisher</a:t>
            </a:r>
            <a:endParaRPr i="1" sz="891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891">
                <a:solidFill>
                  <a:schemeClr val="dk1"/>
                </a:solidFill>
              </a:rPr>
              <a:t>Class 2:</a:t>
            </a:r>
            <a:r>
              <a:rPr i="1" lang="en" sz="891">
                <a:solidFill>
                  <a:schemeClr val="dk1"/>
                </a:solidFill>
              </a:rPr>
              <a:t> Merck High Systems and  Merck Low</a:t>
            </a:r>
            <a:endParaRPr i="1" sz="891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891">
                <a:solidFill>
                  <a:schemeClr val="dk1"/>
                </a:solidFill>
              </a:rPr>
              <a:t>Class 3:</a:t>
            </a:r>
            <a:r>
              <a:rPr i="1" lang="en" sz="891">
                <a:solidFill>
                  <a:schemeClr val="dk1"/>
                </a:solidFill>
              </a:rPr>
              <a:t> CB CS: 15 MDGS Finisher, and 500/600 Finisher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4476300" y="958825"/>
            <a:ext cx="3916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Training </a:t>
            </a:r>
            <a:endParaRPr b="1" sz="1800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50 </a:t>
            </a:r>
            <a:r>
              <a:rPr lang="en" sz="983">
                <a:solidFill>
                  <a:schemeClr val="dk1"/>
                </a:solidFill>
              </a:rPr>
              <a:t> images per class 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Augmentation of data 30% (rescale, rotation, blur, and pixel translation)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70% data to train and 30% data to validate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Validation accuracy: 100%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Validation loss: 5.3e-5</a:t>
            </a:r>
            <a:endParaRPr sz="98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425" y="2835312"/>
            <a:ext cx="2750751" cy="196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25800"/>
            <a:ext cx="5552502" cy="21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311700" y="61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analysis</a:t>
            </a:r>
            <a:endParaRPr/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311700" y="1595850"/>
            <a:ext cx="48567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Max value to determine the type of feed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Test Data set: </a:t>
            </a:r>
            <a:r>
              <a:rPr b="1" lang="en" sz="1400">
                <a:solidFill>
                  <a:schemeClr val="dk1"/>
                </a:solidFill>
              </a:rPr>
              <a:t>87</a:t>
            </a:r>
            <a:r>
              <a:rPr b="1" lang="en" sz="1400">
                <a:solidFill>
                  <a:schemeClr val="dk1"/>
                </a:solidFill>
              </a:rPr>
              <a:t> images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F1 score=</a:t>
            </a:r>
            <a:r>
              <a:rPr b="1" lang="en" sz="1400">
                <a:solidFill>
                  <a:schemeClr val="dk1"/>
                </a:solidFill>
              </a:rPr>
              <a:t> 1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Precision = </a:t>
            </a:r>
            <a:r>
              <a:rPr b="1" lang="en" sz="1400">
                <a:solidFill>
                  <a:schemeClr val="dk1"/>
                </a:solidFill>
              </a:rPr>
              <a:t>1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Accuracy =</a:t>
            </a:r>
            <a:r>
              <a:rPr b="1" lang="en" sz="1400">
                <a:solidFill>
                  <a:schemeClr val="dk1"/>
                </a:solidFill>
              </a:rPr>
              <a:t> 1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Recall = </a:t>
            </a:r>
            <a:r>
              <a:rPr b="1" lang="en" sz="1400">
                <a:solidFill>
                  <a:schemeClr val="dk1"/>
                </a:solidFill>
              </a:rPr>
              <a:t>1</a:t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775" y="306375"/>
            <a:ext cx="2198525" cy="39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571950" y="4494600"/>
            <a:ext cx="80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Source: </a:t>
            </a:r>
            <a:r>
              <a:rPr lang="en" sz="7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https://www.researchgate.net/figure/Calculation-of-Precision-Recall-and-Accuracy-in-the-confusion-matrix_fig3_336402347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602" y="2836875"/>
            <a:ext cx="3208376" cy="14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Discussion/Conclusion</a:t>
            </a:r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Texture segmentation had an average accuracy (IoU) of 86.35% on </a:t>
            </a:r>
            <a:r>
              <a:rPr lang="en">
                <a:solidFill>
                  <a:schemeClr val="dk1"/>
                </a:solidFill>
              </a:rPr>
              <a:t>detecting</a:t>
            </a:r>
            <a:r>
              <a:rPr lang="en">
                <a:solidFill>
                  <a:schemeClr val="dk1"/>
                </a:solidFill>
              </a:rPr>
              <a:t> regions in the image with feed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Deep learning method had an accuracy (CM) of 84.7% to identify if there is any feed in the bunk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Increasing the number of layers and iteration can increase the accuracy of the deep learning model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Deep learning for Types of feed is good but further testing is needed 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Suggestion: Deep learning might not be necessary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Increase the number of images in each class 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Further explore feed detection using texture segmentation.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Apply the mask on the depth map to estimate the volume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Obtain Testing and Training data in different environments and lightings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i="1" lang="en" sz="1200">
                <a:solidFill>
                  <a:schemeClr val="dk1"/>
                </a:solidFill>
                <a:highlight>
                  <a:srgbClr val="FFFFFF"/>
                </a:highlight>
              </a:rPr>
              <a:t>Kaiming He, Xiangyu Zhang, Shaoqing Ren, Jian Sun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; Proceedings of the IEEE Conference on Computer Vision and Pattern Recognition (CVPR), 2016, pp. 770-778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graphicFrame>
        <p:nvGraphicFramePr>
          <p:cNvPr id="301" name="Google Shape;301;p39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{901419B5-1F0D-4941-A4AB-151F521CF47F}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Objective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Evaluation m</a:t>
                      </a:r>
                      <a:r>
                        <a:rPr b="1" lang="en"/>
                        <a:t>etric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Results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 </a:t>
                      </a:r>
                      <a:r>
                        <a:rPr lang="en"/>
                        <a:t>Detecting Feed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Confusion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84.7%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 Texture Filtering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Intersection over Union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86.35%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 Detecting Type of Feed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Confusion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100%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179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Objectives</a:t>
            </a:r>
            <a:endParaRPr b="1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2462750"/>
            <a:ext cx="8520600" cy="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Detect whether there is feed or no feed in the bunk using deep learning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Locate the feed using texture segmentation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Detect the type of feed and corresponding bulk density value using deep </a:t>
            </a:r>
            <a:r>
              <a:rPr lang="en" sz="1400">
                <a:solidFill>
                  <a:schemeClr val="dk1"/>
                </a:solidFill>
              </a:rPr>
              <a:t>learning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67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</a:t>
            </a:r>
            <a:endParaRPr b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8100"/>
            <a:ext cx="85206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Use segmentation techniques to identify the feed in the bunk and classify the type of feed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and methods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84250"/>
            <a:ext cx="5248800" cy="31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Image size 3072x4096 pixels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7 common fed diets in Nebraska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Image acquisition conducted at Animal Science lab at UNL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Software used MATLAB and Visual Studio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 2 datasets were used</a:t>
            </a:r>
            <a:endParaRPr sz="14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Dataset 1 for detecting the feed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Dataset 2 for identifying the type of feed</a:t>
            </a:r>
            <a:endParaRPr sz="10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Classification neural network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575" y="445025"/>
            <a:ext cx="2725775" cy="204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578" y="2647950"/>
            <a:ext cx="2725765" cy="204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and methods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Transfer</a:t>
            </a:r>
            <a:r>
              <a:rPr i="1" lang="en">
                <a:solidFill>
                  <a:schemeClr val="dk1"/>
                </a:solidFill>
              </a:rPr>
              <a:t> learning method </a:t>
            </a:r>
            <a:r>
              <a:rPr lang="en">
                <a:solidFill>
                  <a:schemeClr val="dk1"/>
                </a:solidFill>
              </a:rPr>
              <a:t>(Deep network designer)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Commonly used in deep learning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Uses a pre-trained deep learning model to learn new parameters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ResNet50 was used for this study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25" y="2754125"/>
            <a:ext cx="6337800" cy="21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methods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ResNet 50 (Residual Network)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Introduced in 2016, ‘</a:t>
            </a:r>
            <a:r>
              <a:rPr i="1" lang="en" sz="1400">
                <a:solidFill>
                  <a:schemeClr val="dk1"/>
                </a:solidFill>
              </a:rPr>
              <a:t>Deep Residual Learning for Image Recognition</a:t>
            </a:r>
            <a:r>
              <a:rPr lang="en" sz="1400">
                <a:solidFill>
                  <a:schemeClr val="dk1"/>
                </a:solidFill>
              </a:rPr>
              <a:t> [1]’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Deep learning model that creates identity </a:t>
            </a:r>
            <a:r>
              <a:rPr lang="en" sz="1400" u="sng">
                <a:solidFill>
                  <a:schemeClr val="dk1"/>
                </a:solidFill>
              </a:rPr>
              <a:t>shortcut links</a:t>
            </a:r>
            <a:r>
              <a:rPr lang="en" sz="1400">
                <a:solidFill>
                  <a:schemeClr val="dk1"/>
                </a:solidFill>
              </a:rPr>
              <a:t> to </a:t>
            </a:r>
            <a:r>
              <a:rPr lang="en" sz="1400" u="sng">
                <a:solidFill>
                  <a:schemeClr val="dk1"/>
                </a:solidFill>
              </a:rPr>
              <a:t>skip layers</a:t>
            </a:r>
            <a:endParaRPr sz="14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Reduces the problem of disappearing </a:t>
            </a:r>
            <a:r>
              <a:rPr lang="en" sz="1400" u="sng">
                <a:solidFill>
                  <a:schemeClr val="dk1"/>
                </a:solidFill>
              </a:rPr>
              <a:t>gradients</a:t>
            </a:r>
            <a:r>
              <a:rPr lang="en" sz="1400">
                <a:solidFill>
                  <a:schemeClr val="dk1"/>
                </a:solidFill>
              </a:rPr>
              <a:t> by allowing them to go through these shortcut channels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Trained on ImageNet dataset with up to 152 layers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deep network </a:t>
            </a:r>
            <a:r>
              <a:rPr lang="en" sz="1400">
                <a:solidFill>
                  <a:schemeClr val="dk1"/>
                </a:solidFill>
              </a:rPr>
              <a:t>achieved</a:t>
            </a:r>
            <a:r>
              <a:rPr lang="en" sz="1400">
                <a:solidFill>
                  <a:schemeClr val="dk1"/>
                </a:solidFill>
              </a:rPr>
              <a:t> 3.57% error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Won the 1</a:t>
            </a:r>
            <a:r>
              <a:rPr baseline="30000" lang="en" sz="1400">
                <a:solidFill>
                  <a:schemeClr val="dk1"/>
                </a:solidFill>
              </a:rPr>
              <a:t>st</a:t>
            </a:r>
            <a:r>
              <a:rPr lang="en" sz="1400">
                <a:solidFill>
                  <a:schemeClr val="dk1"/>
                </a:solidFill>
              </a:rPr>
              <a:t> place in ILSVRC &amp; COCO 2015 </a:t>
            </a:r>
            <a:r>
              <a:rPr lang="en" sz="1400">
                <a:solidFill>
                  <a:schemeClr val="dk1"/>
                </a:solidFill>
              </a:rPr>
              <a:t>competitions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Material and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255550"/>
            <a:ext cx="37656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ResNet50 training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178 total layers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Modified the full connected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Added 2 full connected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Added a softmax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Classification output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Trained on 2 different datasets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Feed or No feed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Type of feed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397675"/>
            <a:ext cx="4754976" cy="1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1955850"/>
            <a:ext cx="85206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/>
              <a:t>Detect whether there is feed or no feed in the bunk using deep learning</a:t>
            </a:r>
            <a:endParaRPr b="1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38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network set-up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034675"/>
            <a:ext cx="4260300" cy="1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Dataset</a:t>
            </a:r>
            <a:endParaRPr b="1">
              <a:solidFill>
                <a:schemeClr val="dk1"/>
              </a:solidFill>
            </a:endParaRPr>
          </a:p>
          <a:p>
            <a:pPr indent="-29574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364">
                <a:solidFill>
                  <a:schemeClr val="dk1"/>
                </a:solidFill>
              </a:rPr>
              <a:t>2 classes of images: Feed and No feed</a:t>
            </a:r>
            <a:endParaRPr sz="1364">
              <a:solidFill>
                <a:schemeClr val="dk1"/>
              </a:solidFill>
            </a:endParaRPr>
          </a:p>
          <a:p>
            <a:pPr indent="-29574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364">
                <a:solidFill>
                  <a:schemeClr val="dk1"/>
                </a:solidFill>
              </a:rPr>
              <a:t>Image sizes: </a:t>
            </a:r>
            <a:r>
              <a:rPr lang="en" sz="1364">
                <a:solidFill>
                  <a:schemeClr val="dk1"/>
                </a:solidFill>
              </a:rPr>
              <a:t>3072x4096x3 </a:t>
            </a:r>
            <a:endParaRPr sz="1364">
              <a:solidFill>
                <a:schemeClr val="dk1"/>
              </a:solidFill>
            </a:endParaRPr>
          </a:p>
          <a:p>
            <a:pPr indent="-29574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364">
                <a:solidFill>
                  <a:schemeClr val="dk1"/>
                </a:solidFill>
              </a:rPr>
              <a:t>Resized to 224x224x3 before training</a:t>
            </a:r>
            <a:endParaRPr sz="136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00" y="2673925"/>
            <a:ext cx="5889326" cy="23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4476300" y="958825"/>
            <a:ext cx="39168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Training </a:t>
            </a:r>
            <a:endParaRPr b="1" sz="1800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42 images of feed bunk with no feed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300 images of feed bunk with feed 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Augmentation of data 30% (rescale and rotation)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70% data to train and 30% data to validate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Validation accuracy: 91.3%</a:t>
            </a:r>
            <a:endParaRPr sz="983">
              <a:solidFill>
                <a:schemeClr val="dk1"/>
              </a:solidFill>
            </a:endParaRPr>
          </a:p>
          <a:p>
            <a:pPr indent="-2910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4"/>
              <a:buChar char="●"/>
            </a:pPr>
            <a:r>
              <a:rPr lang="en" sz="983">
                <a:solidFill>
                  <a:schemeClr val="dk1"/>
                </a:solidFill>
              </a:rPr>
              <a:t>Validation loss: 0.12</a:t>
            </a:r>
            <a:endParaRPr sz="98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025" y="2852412"/>
            <a:ext cx="2750751" cy="196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